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Lato-regular.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0c80e93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0c80e93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Novel - unknown</a:t>
            </a:r>
            <a:endParaRPr/>
          </a:p>
          <a:p>
            <a:pPr indent="-298450" lvl="0" marL="457200" rtl="0" algn="l">
              <a:spcBef>
                <a:spcPts val="0"/>
              </a:spcBef>
              <a:spcAft>
                <a:spcPts val="0"/>
              </a:spcAft>
              <a:buSzPts val="1100"/>
              <a:buChar char="-"/>
            </a:pPr>
            <a:r>
              <a:rPr lang="en"/>
              <a:t>Ribonucleic acid (RNA) is a molecule similar to DNA. Unlike DNA, RNA is single-stranded. An RNA strand has a backbone made of alternating sugar (ribose) and phosphate groups.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2d223fd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2d223fd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Novel - unknown</a:t>
            </a:r>
            <a:endParaRPr/>
          </a:p>
          <a:p>
            <a:pPr indent="-298450" lvl="0" marL="457200" rtl="0" algn="l">
              <a:spcBef>
                <a:spcPts val="0"/>
              </a:spcBef>
              <a:spcAft>
                <a:spcPts val="0"/>
              </a:spcAft>
              <a:buSzPts val="1100"/>
              <a:buChar char="-"/>
            </a:pPr>
            <a:r>
              <a:rPr lang="en"/>
              <a:t>Ribonucleic acid (RNA) is a molecule similar to DNA. Unlike DNA, RNA is single-stranded. An RNA strand has a backbone made of alternating sugar (ribose) and phosphate groups.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2d223fd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2d223fd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3bd75bd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3bd75bd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PhD: worked with Fred Sanger of Sanger sequencing </a:t>
            </a:r>
            <a:endParaRPr sz="1000"/>
          </a:p>
          <a:p>
            <a:pPr indent="0" lvl="0" marL="0" rtl="0" algn="l">
              <a:spcBef>
                <a:spcPts val="0"/>
              </a:spcBef>
              <a:spcAft>
                <a:spcPts val="0"/>
              </a:spcAft>
              <a:buNone/>
            </a:pPr>
            <a:r>
              <a:rPr lang="en" sz="1000"/>
              <a:t>Telomerase: </a:t>
            </a:r>
            <a:endParaRPr sz="1000"/>
          </a:p>
          <a:p>
            <a:pPr indent="-292100" lvl="2" marL="1371600" rtl="0" algn="l">
              <a:lnSpc>
                <a:spcPct val="115000"/>
              </a:lnSpc>
              <a:spcBef>
                <a:spcPts val="0"/>
              </a:spcBef>
              <a:spcAft>
                <a:spcPts val="0"/>
              </a:spcAft>
              <a:buClr>
                <a:schemeClr val="dk1"/>
              </a:buClr>
              <a:buSzPts val="1000"/>
              <a:buChar char="-"/>
            </a:pPr>
            <a:r>
              <a:rPr lang="en" sz="1000">
                <a:solidFill>
                  <a:schemeClr val="dk1"/>
                </a:solidFill>
              </a:rPr>
              <a:t>Showed that telomeres are replenish by the enzyme telomerase</a:t>
            </a:r>
            <a:endParaRPr sz="1000">
              <a:solidFill>
                <a:schemeClr val="dk1"/>
              </a:solidFill>
            </a:endParaRPr>
          </a:p>
          <a:p>
            <a:pPr indent="-292100" lvl="3" marL="1828800" rtl="0" algn="l">
              <a:lnSpc>
                <a:spcPct val="115000"/>
              </a:lnSpc>
              <a:spcBef>
                <a:spcPts val="0"/>
              </a:spcBef>
              <a:spcAft>
                <a:spcPts val="0"/>
              </a:spcAft>
              <a:buClr>
                <a:schemeClr val="dk1"/>
              </a:buClr>
              <a:buSzPts val="1000"/>
              <a:buChar char="-"/>
            </a:pPr>
            <a:r>
              <a:rPr lang="en" sz="1000">
                <a:solidFill>
                  <a:schemeClr val="dk1"/>
                </a:solidFill>
              </a:rPr>
              <a:t>This conserves cellular division as to stops the loss of important genetic information→ related to cellular aging</a:t>
            </a:r>
            <a:endParaRPr sz="1000">
              <a:solidFill>
                <a:schemeClr val="dk1"/>
              </a:solidFill>
            </a:endParaRPr>
          </a:p>
          <a:p>
            <a:pPr indent="-292100" lvl="4" marL="2286000" rtl="0" algn="l">
              <a:lnSpc>
                <a:spcPct val="115000"/>
              </a:lnSpc>
              <a:spcBef>
                <a:spcPts val="0"/>
              </a:spcBef>
              <a:spcAft>
                <a:spcPts val="0"/>
              </a:spcAft>
              <a:buClr>
                <a:schemeClr val="dk1"/>
              </a:buClr>
              <a:buSzPts val="1000"/>
              <a:buChar char="-"/>
            </a:pPr>
            <a:r>
              <a:rPr lang="en" sz="1000">
                <a:solidFill>
                  <a:schemeClr val="dk1"/>
                </a:solidFill>
              </a:rPr>
              <a:t>Blackburn describes them like caps on the ends of shoelaces </a:t>
            </a:r>
            <a:endParaRPr sz="1000">
              <a:solidFill>
                <a:schemeClr val="dk1"/>
              </a:solidFill>
            </a:endParaRPr>
          </a:p>
          <a:p>
            <a:pPr indent="-292100" lvl="3" marL="1828800" rtl="0" algn="l">
              <a:lnSpc>
                <a:spcPct val="115000"/>
              </a:lnSpc>
              <a:spcBef>
                <a:spcPts val="0"/>
              </a:spcBef>
              <a:spcAft>
                <a:spcPts val="0"/>
              </a:spcAft>
              <a:buClr>
                <a:schemeClr val="dk1"/>
              </a:buClr>
              <a:buSzPts val="1000"/>
              <a:buChar char="-"/>
            </a:pPr>
            <a:r>
              <a:rPr lang="en" sz="1000">
                <a:solidFill>
                  <a:schemeClr val="dk1"/>
                </a:solidFill>
              </a:rPr>
              <a:t>Adding telomerase to cells without it bypasses the limit of cellular aging, linking the enzyme to reduced cellular aging</a:t>
            </a:r>
            <a:endParaRPr sz="1000">
              <a:solidFill>
                <a:schemeClr val="dk1"/>
              </a:solidFill>
            </a:endParaRPr>
          </a:p>
          <a:p>
            <a:pPr indent="-292100" lvl="3" marL="1828800" rtl="0" algn="l">
              <a:lnSpc>
                <a:spcPct val="115000"/>
              </a:lnSpc>
              <a:spcBef>
                <a:spcPts val="0"/>
              </a:spcBef>
              <a:spcAft>
                <a:spcPts val="0"/>
              </a:spcAft>
              <a:buClr>
                <a:schemeClr val="dk1"/>
              </a:buClr>
              <a:buSzPts val="1000"/>
              <a:buChar char="-"/>
            </a:pPr>
            <a:r>
              <a:rPr lang="en" sz="1000">
                <a:solidFill>
                  <a:schemeClr val="dk1"/>
                </a:solidFill>
              </a:rPr>
              <a:t>Adding telomerase to cancer cells provides an immunity mechanism for the cell in proliferating, linking the transferase activity to increased cellular growth and reduced sensitivity for cellular signaling.</a:t>
            </a:r>
            <a:endParaRPr sz="1000">
              <a:solidFill>
                <a:schemeClr val="dk1"/>
              </a:solidFill>
            </a:endParaRPr>
          </a:p>
          <a:p>
            <a:pPr indent="-292100" lvl="4" marL="2286000" rtl="0" algn="l">
              <a:lnSpc>
                <a:spcPct val="115000"/>
              </a:lnSpc>
              <a:spcBef>
                <a:spcPts val="0"/>
              </a:spcBef>
              <a:spcAft>
                <a:spcPts val="0"/>
              </a:spcAft>
              <a:buClr>
                <a:schemeClr val="dk1"/>
              </a:buClr>
              <a:buSzPts val="1000"/>
              <a:buChar char="-"/>
            </a:pPr>
            <a:r>
              <a:rPr lang="en" sz="1000">
                <a:solidFill>
                  <a:schemeClr val="dk1"/>
                </a:solidFill>
              </a:rPr>
              <a:t>Synthetic biology/genetic engineering application </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Very important for the field of molecular biology.</a:t>
            </a:r>
            <a:endParaRPr sz="1000">
              <a:solidFill>
                <a:schemeClr val="dk1"/>
              </a:solidFill>
            </a:endParaRPr>
          </a:p>
          <a:p>
            <a:pPr indent="0" lvl="0" marL="0" rtl="0" algn="l">
              <a:spcBef>
                <a:spcPts val="0"/>
              </a:spcBef>
              <a:spcAft>
                <a:spcPts val="0"/>
              </a:spcAft>
              <a:buNone/>
            </a:pPr>
            <a:r>
              <a:rPr lang="en" sz="1000"/>
              <a:t>Medical Ethics</a:t>
            </a:r>
            <a:endParaRPr sz="1000"/>
          </a:p>
          <a:p>
            <a:pPr indent="-292100" lvl="0" marL="457200" rtl="0" algn="l">
              <a:spcBef>
                <a:spcPts val="0"/>
              </a:spcBef>
              <a:spcAft>
                <a:spcPts val="0"/>
              </a:spcAft>
              <a:buSzPts val="1000"/>
              <a:buChar char="-"/>
            </a:pPr>
            <a:r>
              <a:rPr lang="en" sz="1000"/>
              <a:t>Controversially dismissed from the President's Council on Bioethics during Bush Jr’s presidency because she supported human embryonic cell research, in opposition to the Bush Administration.</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None/>
            </a:pPr>
            <a:r>
              <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3d6af0a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3d6af0a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Rosalind Franklin was a British scientist born in 1920 who contributed to discovering the molecular structure of DNA. She studied physical chemistry at University of Cambridge and during World War II briefly worked for the British Coal Utilization Research Association where she helped research coal and carbon to contribute to the war effort. She studied x-ray diffraction research methods and applied this knowledge to DNA which at the time had an unknown structure. Using x-ray diffraction techniques she discovered the density of DNA and confirmed it had a helical structure. Her work helped later scientists better understand DNA and lead to the discovery of DNA’s double helix structure.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41082dd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241082dd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50">
                <a:solidFill>
                  <a:srgbClr val="1D1C1D"/>
                </a:solidFill>
              </a:rPr>
              <a:t> </a:t>
            </a:r>
            <a:r>
              <a:rPr lang="en">
                <a:solidFill>
                  <a:schemeClr val="dk1"/>
                </a:solidFill>
              </a:rPr>
              <a:t>Barbara McClintock was a groundbreaking scientist who studied chromosomal and genetic expression, and was awarded the 1983 Nobel prize in physiology or medicine. Her work primarily consisted of studying genetic transposition and controlling elements in the genetic expression of maize, which is somewhat like studying how little molecules move around our body like cars moving in traffic. As a woman, she faced multiple barriers in the STEM field, especially because her theories (which were backed up by evidence) contradicted many of the prevailing genetic theories. She was labeled as being “crazy,” and stopped publishing due to the backlash. However, she stayed steadfast in her beliefs and continued her research. After years, as other scientists started to come to similar conclusions, she was finally given credit for her revolutionary theories. As one of the foremost female scientists in a field that discounted her time and again, we can learn from her quote,”If you know you are on the right track if you have this inner knowledge, then nobody can turn you off... no matter what they say.”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i6nE6gUp2cw" TargetMode="External"/><Relationship Id="rId4" Type="http://schemas.openxmlformats.org/officeDocument/2006/relationships/image" Target="../media/image3.jp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Women and </a:t>
            </a:r>
            <a:r>
              <a:rPr lang="en"/>
              <a:t>Genetically</a:t>
            </a:r>
            <a:r>
              <a:rPr lang="en"/>
              <a:t> Engineered Machines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Emmanuelle Charpentier</a:t>
            </a:r>
            <a:endParaRPr/>
          </a:p>
        </p:txBody>
      </p:sp>
      <p:sp>
        <p:nvSpPr>
          <p:cNvPr id="140" name="Google Shape;140;p14"/>
          <p:cNvSpPr txBox="1"/>
          <p:nvPr>
            <p:ph idx="1" type="body"/>
          </p:nvPr>
        </p:nvSpPr>
        <p:spPr>
          <a:xfrm>
            <a:off x="1297500" y="1307850"/>
            <a:ext cx="7038900" cy="3171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French Researcher</a:t>
            </a:r>
            <a:endParaRPr sz="1800"/>
          </a:p>
          <a:p>
            <a:pPr indent="-330200" lvl="1" marL="914400" rtl="0" algn="l">
              <a:spcBef>
                <a:spcPts val="0"/>
              </a:spcBef>
              <a:spcAft>
                <a:spcPts val="0"/>
              </a:spcAft>
              <a:buSzPts val="1600"/>
              <a:buChar char="○"/>
            </a:pPr>
            <a:r>
              <a:rPr lang="en" sz="1600"/>
              <a:t>Ph.D. in microbiology at Pasteur University</a:t>
            </a:r>
            <a:endParaRPr sz="1600"/>
          </a:p>
          <a:p>
            <a:pPr indent="-330200" lvl="1" marL="914400" rtl="0" algn="l">
              <a:spcBef>
                <a:spcPts val="0"/>
              </a:spcBef>
              <a:spcAft>
                <a:spcPts val="0"/>
              </a:spcAft>
              <a:buSzPts val="1600"/>
              <a:buChar char="○"/>
            </a:pPr>
            <a:r>
              <a:rPr lang="en" sz="1600"/>
              <a:t>Director @ Max Planck Unit for the Science of Pathogens</a:t>
            </a:r>
            <a:endParaRPr sz="1600"/>
          </a:p>
          <a:p>
            <a:pPr indent="-330200" lvl="1" marL="914400" rtl="0" algn="l">
              <a:spcBef>
                <a:spcPts val="0"/>
              </a:spcBef>
              <a:spcAft>
                <a:spcPts val="0"/>
              </a:spcAft>
              <a:buSzPts val="1600"/>
              <a:buChar char="○"/>
            </a:pPr>
            <a:r>
              <a:rPr lang="en" sz="1600"/>
              <a:t>Researched RNAs in the S. pyogenes genome &amp; how the bacteria’s CRISPR system can be used to defend itself against viruses</a:t>
            </a:r>
            <a:endParaRPr sz="1600"/>
          </a:p>
          <a:p>
            <a:pPr indent="-342900" lvl="0" marL="457200" rtl="0" algn="l">
              <a:spcBef>
                <a:spcPts val="0"/>
              </a:spcBef>
              <a:spcAft>
                <a:spcPts val="0"/>
              </a:spcAft>
              <a:buSzPts val="1800"/>
              <a:buChar char="●"/>
            </a:pPr>
            <a:r>
              <a:rPr lang="en" sz="1800"/>
              <a:t>Nobel Peace Prize in chemistry in 2020 -&gt; CRISPR Technology</a:t>
            </a:r>
            <a:endParaRPr sz="1800"/>
          </a:p>
          <a:p>
            <a:pPr indent="-330200" lvl="1" marL="914400" rtl="0" algn="l">
              <a:spcBef>
                <a:spcPts val="0"/>
              </a:spcBef>
              <a:spcAft>
                <a:spcPts val="0"/>
              </a:spcAft>
              <a:buSzPts val="1600"/>
              <a:buChar char="○"/>
            </a:pPr>
            <a:r>
              <a:rPr lang="en" sz="1600"/>
              <a:t>“Clustered regularly interspaced short palindromic repeats” </a:t>
            </a:r>
            <a:endParaRPr sz="1600"/>
          </a:p>
          <a:p>
            <a:pPr indent="-330200" lvl="1" marL="914400" rtl="0" algn="l">
              <a:spcBef>
                <a:spcPts val="0"/>
              </a:spcBef>
              <a:spcAft>
                <a:spcPts val="0"/>
              </a:spcAft>
              <a:buSzPts val="1600"/>
              <a:buChar char="○"/>
            </a:pPr>
            <a:r>
              <a:rPr lang="en" sz="1600"/>
              <a:t>Gene Editing Tool</a:t>
            </a:r>
            <a:endParaRPr sz="1600"/>
          </a:p>
          <a:p>
            <a:pPr indent="-330200" lvl="1" marL="914400" rtl="0" algn="l">
              <a:spcBef>
                <a:spcPts val="0"/>
              </a:spcBef>
              <a:spcAft>
                <a:spcPts val="0"/>
              </a:spcAft>
              <a:buSzPts val="1600"/>
              <a:buChar char="○"/>
            </a:pPr>
            <a:r>
              <a:rPr lang="en" sz="1600"/>
              <a:t>Used today in agriculture, medicine, etc!</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Jennifer Doudna</a:t>
            </a:r>
            <a:endParaRPr/>
          </a:p>
        </p:txBody>
      </p:sp>
      <p:sp>
        <p:nvSpPr>
          <p:cNvPr id="146" name="Google Shape;146;p15"/>
          <p:cNvSpPr txBox="1"/>
          <p:nvPr>
            <p:ph idx="1" type="body"/>
          </p:nvPr>
        </p:nvSpPr>
        <p:spPr>
          <a:xfrm>
            <a:off x="1297500" y="1307850"/>
            <a:ext cx="6015600" cy="3171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American Biochemist </a:t>
            </a:r>
            <a:endParaRPr sz="1800"/>
          </a:p>
          <a:p>
            <a:pPr indent="-330200" lvl="1" marL="914400" rtl="0" algn="l">
              <a:spcBef>
                <a:spcPts val="0"/>
              </a:spcBef>
              <a:spcAft>
                <a:spcPts val="0"/>
              </a:spcAft>
              <a:buSzPts val="1600"/>
              <a:buChar char="○"/>
            </a:pPr>
            <a:r>
              <a:rPr lang="en" sz="1600"/>
              <a:t>Ph.D. </a:t>
            </a:r>
            <a:r>
              <a:rPr lang="en" sz="1600"/>
              <a:t>Biological Chemistry and Molecular Pharmacology, Harvard Medical School</a:t>
            </a:r>
            <a:endParaRPr sz="1600"/>
          </a:p>
          <a:p>
            <a:pPr indent="-330200" lvl="1" marL="914400" rtl="0" algn="l">
              <a:spcBef>
                <a:spcPts val="0"/>
              </a:spcBef>
              <a:spcAft>
                <a:spcPts val="0"/>
              </a:spcAft>
              <a:buSzPts val="1600"/>
              <a:buChar char="○"/>
            </a:pPr>
            <a:r>
              <a:rPr lang="en" sz="1600"/>
              <a:t>From Hilo, Hawaii - love beauty of nature </a:t>
            </a:r>
            <a:endParaRPr sz="1600"/>
          </a:p>
          <a:p>
            <a:pPr indent="-330200" lvl="1" marL="914400" rtl="0" algn="l">
              <a:spcBef>
                <a:spcPts val="0"/>
              </a:spcBef>
              <a:spcAft>
                <a:spcPts val="0"/>
              </a:spcAft>
              <a:buSzPts val="1600"/>
              <a:buChar char="○"/>
            </a:pPr>
            <a:r>
              <a:rPr lang="en" sz="1600"/>
              <a:t>2006 - she was introduced to CRISPR by Jillian Banfield</a:t>
            </a:r>
            <a:endParaRPr sz="1600"/>
          </a:p>
          <a:p>
            <a:pPr indent="-330200" lvl="1" marL="914400" rtl="0" algn="l">
              <a:spcBef>
                <a:spcPts val="0"/>
              </a:spcBef>
              <a:spcAft>
                <a:spcPts val="0"/>
              </a:spcAft>
              <a:buSzPts val="1600"/>
              <a:buChar char="○"/>
            </a:pPr>
            <a:r>
              <a:rPr lang="en" sz="1600"/>
              <a:t>2012-  made a discovery that reduced the time &amp; work needed to edit genomic DNA</a:t>
            </a:r>
            <a:endParaRPr sz="1600"/>
          </a:p>
          <a:p>
            <a:pPr indent="-330200" lvl="1" marL="914400" rtl="0" algn="l">
              <a:spcBef>
                <a:spcPts val="0"/>
              </a:spcBef>
              <a:spcAft>
                <a:spcPts val="0"/>
              </a:spcAft>
              <a:buSzPts val="1600"/>
              <a:buChar char="○"/>
            </a:pPr>
            <a:r>
              <a:rPr lang="en" sz="1600"/>
              <a:t>Today, part of research faculty at UC Berkeley and highly influential on the ethics of changing genes using CRISPR</a:t>
            </a:r>
            <a:endParaRPr sz="1600"/>
          </a:p>
        </p:txBody>
      </p:sp>
      <p:pic>
        <p:nvPicPr>
          <p:cNvPr id="147" name="Google Shape;147;p15"/>
          <p:cNvPicPr preferRelativeResize="0"/>
          <p:nvPr/>
        </p:nvPicPr>
        <p:blipFill>
          <a:blip r:embed="rId3">
            <a:alphaModFix/>
          </a:blip>
          <a:stretch>
            <a:fillRect/>
          </a:stretch>
        </p:blipFill>
        <p:spPr>
          <a:xfrm>
            <a:off x="7073250" y="219975"/>
            <a:ext cx="1559075" cy="1927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Erin Stache</a:t>
            </a:r>
            <a:endParaRPr/>
          </a:p>
        </p:txBody>
      </p:sp>
      <p:sp>
        <p:nvSpPr>
          <p:cNvPr id="153" name="Google Shape;153;p16"/>
          <p:cNvSpPr txBox="1"/>
          <p:nvPr>
            <p:ph idx="1" type="body"/>
          </p:nvPr>
        </p:nvSpPr>
        <p:spPr>
          <a:xfrm>
            <a:off x="172975" y="1390575"/>
            <a:ext cx="6312900" cy="29199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Synthetic Chemist and Professor of Chemical Biology  </a:t>
            </a:r>
            <a:r>
              <a:rPr lang="en" sz="1600"/>
              <a:t>at Cornell</a:t>
            </a:r>
            <a:endParaRPr sz="1600"/>
          </a:p>
          <a:p>
            <a:pPr indent="-330200" lvl="1" marL="914400" rtl="0" algn="l">
              <a:spcBef>
                <a:spcPts val="0"/>
              </a:spcBef>
              <a:spcAft>
                <a:spcPts val="0"/>
              </a:spcAft>
              <a:buSzPts val="1600"/>
              <a:buChar char="○"/>
            </a:pPr>
            <a:r>
              <a:rPr lang="en" sz="1600"/>
              <a:t>Ph.D. Wisconsin University, Colorado State University</a:t>
            </a:r>
            <a:endParaRPr sz="1600"/>
          </a:p>
          <a:p>
            <a:pPr indent="-330200" lvl="1" marL="914400" rtl="0" algn="l">
              <a:spcBef>
                <a:spcPts val="0"/>
              </a:spcBef>
              <a:spcAft>
                <a:spcPts val="0"/>
              </a:spcAft>
              <a:buSzPts val="1600"/>
              <a:buChar char="○"/>
            </a:pPr>
            <a:r>
              <a:rPr lang="en" sz="1600"/>
              <a:t>Currently works on making polymers in bacteria </a:t>
            </a:r>
            <a:endParaRPr sz="1600"/>
          </a:p>
          <a:p>
            <a:pPr indent="-330200" lvl="2" marL="1371600" rtl="0" algn="l">
              <a:spcBef>
                <a:spcPts val="0"/>
              </a:spcBef>
              <a:spcAft>
                <a:spcPts val="0"/>
              </a:spcAft>
              <a:buSzPts val="1600"/>
              <a:buChar char="■"/>
            </a:pPr>
            <a:r>
              <a:rPr lang="en" sz="1600"/>
              <a:t>Increase efficiency by synthesizing new paths</a:t>
            </a:r>
            <a:endParaRPr sz="1600"/>
          </a:p>
          <a:p>
            <a:pPr indent="-330200" lvl="2" marL="1371600" rtl="0" algn="l">
              <a:spcBef>
                <a:spcPts val="0"/>
              </a:spcBef>
              <a:spcAft>
                <a:spcPts val="0"/>
              </a:spcAft>
              <a:buSzPts val="1600"/>
              <a:buChar char="■"/>
            </a:pPr>
            <a:r>
              <a:rPr lang="en" sz="1600"/>
              <a:t>Make the process sustainable</a:t>
            </a:r>
            <a:endParaRPr sz="1600"/>
          </a:p>
          <a:p>
            <a:pPr indent="0" lvl="0" marL="0" rtl="0" algn="l">
              <a:spcBef>
                <a:spcPts val="1200"/>
              </a:spcBef>
              <a:spcAft>
                <a:spcPts val="1200"/>
              </a:spcAft>
              <a:buNone/>
            </a:pPr>
            <a:r>
              <a:t/>
            </a:r>
            <a:endParaRPr sz="1600"/>
          </a:p>
        </p:txBody>
      </p:sp>
      <p:pic>
        <p:nvPicPr>
          <p:cNvPr id="154" name="Google Shape;154;p16"/>
          <p:cNvPicPr preferRelativeResize="0"/>
          <p:nvPr/>
        </p:nvPicPr>
        <p:blipFill>
          <a:blip r:embed="rId3">
            <a:alphaModFix/>
          </a:blip>
          <a:stretch>
            <a:fillRect/>
          </a:stretch>
        </p:blipFill>
        <p:spPr>
          <a:xfrm>
            <a:off x="6485750" y="229050"/>
            <a:ext cx="2378350" cy="272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1199050" y="920425"/>
            <a:ext cx="7038900" cy="547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Elizabeth Blackburn</a:t>
            </a:r>
            <a:endParaRPr/>
          </a:p>
        </p:txBody>
      </p:sp>
      <p:sp>
        <p:nvSpPr>
          <p:cNvPr id="160" name="Google Shape;160;p17"/>
          <p:cNvSpPr txBox="1"/>
          <p:nvPr>
            <p:ph idx="1" type="body"/>
          </p:nvPr>
        </p:nvSpPr>
        <p:spPr>
          <a:xfrm>
            <a:off x="1143000" y="1467925"/>
            <a:ext cx="5490900" cy="31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Australian biological researcher: Former president of Salk Institute, researcher at UCSF, member of President’s Council on Bioethics</a:t>
            </a:r>
            <a:endParaRPr/>
          </a:p>
          <a:p>
            <a:pPr indent="-311150" lvl="0" marL="457200" rtl="0" algn="l">
              <a:spcBef>
                <a:spcPts val="1200"/>
              </a:spcBef>
              <a:spcAft>
                <a:spcPts val="0"/>
              </a:spcAft>
              <a:buSzPts val="1300"/>
              <a:buChar char="●"/>
            </a:pPr>
            <a:r>
              <a:rPr lang="en"/>
              <a:t>BSc: University of Melbourne, PhD: University of Cambridge</a:t>
            </a:r>
            <a:endParaRPr/>
          </a:p>
          <a:p>
            <a:pPr indent="-311150" lvl="1" marL="914400" rtl="0" algn="l">
              <a:spcBef>
                <a:spcPts val="0"/>
              </a:spcBef>
              <a:spcAft>
                <a:spcPts val="0"/>
              </a:spcAft>
              <a:buSzPts val="1300"/>
              <a:buChar char="○"/>
            </a:pPr>
            <a:r>
              <a:rPr lang="en" sz="1300"/>
              <a:t>DNA sequencing methods  </a:t>
            </a:r>
            <a:endParaRPr sz="1300"/>
          </a:p>
          <a:p>
            <a:pPr indent="-311150" lvl="0" marL="457200" rtl="0" algn="l">
              <a:spcBef>
                <a:spcPts val="0"/>
              </a:spcBef>
              <a:spcAft>
                <a:spcPts val="0"/>
              </a:spcAft>
              <a:buSzPts val="1300"/>
              <a:buChar char="●"/>
            </a:pPr>
            <a:r>
              <a:rPr lang="en"/>
              <a:t>Won 2009 Nobel Prize in Physiology or Medicine: First Australian woman </a:t>
            </a:r>
            <a:endParaRPr/>
          </a:p>
          <a:p>
            <a:pPr indent="-311150" lvl="1" marL="914400" rtl="0" algn="l">
              <a:spcBef>
                <a:spcPts val="0"/>
              </a:spcBef>
              <a:spcAft>
                <a:spcPts val="0"/>
              </a:spcAft>
              <a:buSzPts val="1300"/>
              <a:buChar char="○"/>
            </a:pPr>
            <a:r>
              <a:rPr lang="en" sz="1300"/>
              <a:t>For the discovery of the telomerase: enzyme that replenishes telomeres </a:t>
            </a:r>
            <a:endParaRPr sz="1300"/>
          </a:p>
          <a:p>
            <a:pPr indent="-311150" lvl="1" marL="914400" rtl="0" algn="l">
              <a:spcBef>
                <a:spcPts val="0"/>
              </a:spcBef>
              <a:spcAft>
                <a:spcPts val="0"/>
              </a:spcAft>
              <a:buSzPts val="1300"/>
              <a:buChar char="○"/>
            </a:pPr>
            <a:r>
              <a:rPr lang="en" sz="1300"/>
              <a:t>Important for aging! </a:t>
            </a:r>
            <a:endParaRPr sz="1300"/>
          </a:p>
          <a:p>
            <a:pPr indent="-311150" lvl="0" marL="457200" rtl="0" algn="l">
              <a:spcBef>
                <a:spcPts val="0"/>
              </a:spcBef>
              <a:spcAft>
                <a:spcPts val="0"/>
              </a:spcAft>
              <a:buSzPts val="1300"/>
              <a:buChar char="●"/>
            </a:pPr>
            <a:r>
              <a:rPr lang="en"/>
              <a:t>Currently </a:t>
            </a:r>
            <a:r>
              <a:rPr lang="en"/>
              <a:t>studying</a:t>
            </a:r>
            <a:r>
              <a:rPr lang="en"/>
              <a:t> the impact of meditation of telomerase </a:t>
            </a:r>
            <a:endParaRPr/>
          </a:p>
        </p:txBody>
      </p:sp>
      <p:pic>
        <p:nvPicPr>
          <p:cNvPr descr="►𝐉𝐨𝐢𝐧 𝐓𝐡𝐢𝐬 𝐂𝐡𝐚𝐧𝐧𝐞𝐥 𝐓𝐨 𝐆𝐞𝐭 𝐀𝐜𝐜𝐞𝐬𝐬 𝐓𝐨 𝐏𝐞𝐫𝐤𝐬 :- https://bit.ly/2RQHvTN&#10;&#10;►𝐃𝐨𝐰𝐧𝐥𝐨𝐚𝐝 𝐭𝐡𝐞 𝐌𝐞𝐝𝐯𝐢𝐳𝐳 𝐚𝐩𝐩 𝐮𝐬𝐢𝐧𝐠 𝐭𝐡𝐞 𝐛𝐞𝐥𝐨𝐰 𝐥𝐢𝐧𝐤 👇👇👇👇 𝐃𝐨𝐰𝐧𝐥𝐨𝐚𝐝 👇👇👇👇 &#10;►𝐀𝐧𝐝𝐫𝐨𝐢𝐝 :- https://bit.ly/3ansFKq&#10;&#10;📌𝐅𝐨𝐥𝐥𝐨𝐰 𝐨𝐧 𝐈𝐧𝐬𝐭𝐚𝐠𝐫𝐚𝐦 :- &#10;https://www.instagram.com/drgbhanuprakash &#10;&#10;Telomerase&#10;&#10;A special reverse transcriptase that carries its own RNA template (ribonucleoprotein) and can elongate telomeres&#10;Has a strong presence in frequently dividing cells (to prevent loss of function). Not present in all cells!&#10;Activity is enhanced in cancer cells&#10;&#10;#telomerase #telomerases #telomerasefunction #telomeraseanimation #telomers #molecularbiology #genetics #medicalanimations #cellbiology #cellphysiology #usmle #usmlestep1 #physiology #mbbs #neetpg #medicalvideos #medicallectures #drgbhanuprakash  #telomerasefunctions" id="161" name="Google Shape;161;p17" title="Telomerase Function - Animation">
            <a:hlinkClick r:id="rId3"/>
          </p:cNvPr>
          <p:cNvPicPr preferRelativeResize="0"/>
          <p:nvPr/>
        </p:nvPicPr>
        <p:blipFill>
          <a:blip r:embed="rId4">
            <a:alphaModFix/>
          </a:blip>
          <a:stretch>
            <a:fillRect/>
          </a:stretch>
        </p:blipFill>
        <p:spPr>
          <a:xfrm>
            <a:off x="6633900" y="3173300"/>
            <a:ext cx="2207550" cy="1655675"/>
          </a:xfrm>
          <a:prstGeom prst="rect">
            <a:avLst/>
          </a:prstGeom>
          <a:noFill/>
          <a:ln>
            <a:noFill/>
          </a:ln>
        </p:spPr>
      </p:pic>
      <p:pic>
        <p:nvPicPr>
          <p:cNvPr id="162" name="Google Shape;162;p17"/>
          <p:cNvPicPr preferRelativeResize="0"/>
          <p:nvPr/>
        </p:nvPicPr>
        <p:blipFill>
          <a:blip r:embed="rId5">
            <a:alphaModFix/>
          </a:blip>
          <a:stretch>
            <a:fillRect/>
          </a:stretch>
        </p:blipFill>
        <p:spPr>
          <a:xfrm>
            <a:off x="6966250" y="338475"/>
            <a:ext cx="1715351" cy="2571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Rosalind Franklin</a:t>
            </a:r>
            <a:endParaRPr/>
          </a:p>
        </p:txBody>
      </p:sp>
      <p:sp>
        <p:nvSpPr>
          <p:cNvPr id="168" name="Google Shape;168;p18"/>
          <p:cNvSpPr txBox="1"/>
          <p:nvPr>
            <p:ph idx="1" type="body"/>
          </p:nvPr>
        </p:nvSpPr>
        <p:spPr>
          <a:xfrm>
            <a:off x="512325" y="1544775"/>
            <a:ext cx="58488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Rosalind Franklin was a British scientist born in 1920 who contributed to discovering the molecular structure of DNA</a:t>
            </a:r>
            <a:endParaRPr/>
          </a:p>
          <a:p>
            <a:pPr indent="-311150" lvl="0" marL="457200" rtl="0" algn="l">
              <a:spcBef>
                <a:spcPts val="0"/>
              </a:spcBef>
              <a:spcAft>
                <a:spcPts val="0"/>
              </a:spcAft>
              <a:buSzPts val="1300"/>
              <a:buChar char="●"/>
            </a:pPr>
            <a:r>
              <a:rPr lang="en"/>
              <a:t>Studied physical chemistry at University of Cambridge</a:t>
            </a:r>
            <a:endParaRPr/>
          </a:p>
          <a:p>
            <a:pPr indent="-311150" lvl="0" marL="457200" rtl="0" algn="l">
              <a:spcBef>
                <a:spcPts val="0"/>
              </a:spcBef>
              <a:spcAft>
                <a:spcPts val="0"/>
              </a:spcAft>
              <a:buSzPts val="1300"/>
              <a:buChar char="●"/>
            </a:pPr>
            <a:r>
              <a:rPr lang="en"/>
              <a:t>Used X-ray diffraction </a:t>
            </a:r>
            <a:r>
              <a:rPr lang="en"/>
              <a:t>techniques</a:t>
            </a:r>
            <a:r>
              <a:rPr lang="en"/>
              <a:t> </a:t>
            </a:r>
            <a:r>
              <a:rPr lang="en"/>
              <a:t>to research the structure of DNA</a:t>
            </a:r>
            <a:endParaRPr/>
          </a:p>
          <a:p>
            <a:pPr indent="-298450" lvl="1" marL="914400" rtl="0" algn="l">
              <a:spcBef>
                <a:spcPts val="0"/>
              </a:spcBef>
              <a:spcAft>
                <a:spcPts val="0"/>
              </a:spcAft>
              <a:buSzPts val="1100"/>
              <a:buChar char="○"/>
            </a:pPr>
            <a:r>
              <a:rPr lang="en"/>
              <a:t>confirmed it’s double helical structure</a:t>
            </a:r>
            <a:endParaRPr/>
          </a:p>
          <a:p>
            <a:pPr indent="-298450" lvl="1" marL="914400" rtl="0" algn="l">
              <a:spcBef>
                <a:spcPts val="0"/>
              </a:spcBef>
              <a:spcAft>
                <a:spcPts val="0"/>
              </a:spcAft>
              <a:buSzPts val="1100"/>
              <a:buChar char="○"/>
            </a:pPr>
            <a:r>
              <a:rPr lang="en"/>
              <a:t>her work allowed other scientists to suggest the double helix structure of DNA</a:t>
            </a:r>
            <a:endParaRPr/>
          </a:p>
          <a:p>
            <a:pPr indent="-311150" lvl="0" marL="457200" rtl="0" algn="l">
              <a:spcBef>
                <a:spcPts val="0"/>
              </a:spcBef>
              <a:spcAft>
                <a:spcPts val="0"/>
              </a:spcAft>
              <a:buSzPts val="1300"/>
              <a:buChar char="●"/>
            </a:pPr>
            <a:r>
              <a:rPr lang="en"/>
              <a:t>Contributed to the war effort in World War II by working for the British Coal Utilization Research Association researching coal and carbon</a:t>
            </a:r>
            <a:endParaRPr/>
          </a:p>
          <a:p>
            <a:pPr indent="0" lvl="0" marL="0" rtl="0" algn="l">
              <a:spcBef>
                <a:spcPts val="0"/>
              </a:spcBef>
              <a:spcAft>
                <a:spcPts val="0"/>
              </a:spcAft>
              <a:buNone/>
            </a:pPr>
            <a:r>
              <a:t/>
            </a:r>
            <a:endParaRPr sz="1200"/>
          </a:p>
        </p:txBody>
      </p:sp>
      <p:pic>
        <p:nvPicPr>
          <p:cNvPr descr="Image result for rosalind franklin" id="169" name="Google Shape;169;p18"/>
          <p:cNvPicPr preferRelativeResize="0"/>
          <p:nvPr/>
        </p:nvPicPr>
        <p:blipFill>
          <a:blip r:embed="rId3">
            <a:alphaModFix/>
          </a:blip>
          <a:stretch>
            <a:fillRect/>
          </a:stretch>
        </p:blipFill>
        <p:spPr>
          <a:xfrm>
            <a:off x="6702475" y="249525"/>
            <a:ext cx="1931662" cy="278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Barbara McClintock</a:t>
            </a:r>
            <a:endParaRPr/>
          </a:p>
        </p:txBody>
      </p:sp>
      <p:sp>
        <p:nvSpPr>
          <p:cNvPr id="175" name="Google Shape;175;p19"/>
          <p:cNvSpPr txBox="1"/>
          <p:nvPr>
            <p:ph idx="1" type="body"/>
          </p:nvPr>
        </p:nvSpPr>
        <p:spPr>
          <a:xfrm>
            <a:off x="336225" y="1413375"/>
            <a:ext cx="4793100" cy="3547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Dr.McClintock  won the 1983 nobel prize in physiology and was a Cornell educated revolutionary scientist famous in the field of genetics for discovering </a:t>
            </a:r>
            <a:r>
              <a:rPr lang="en"/>
              <a:t>transposons</a:t>
            </a:r>
            <a:r>
              <a:rPr lang="en"/>
              <a:t>:</a:t>
            </a:r>
            <a:endParaRPr/>
          </a:p>
          <a:p>
            <a:pPr indent="-311150" lvl="0" marL="457200" rtl="0" algn="l">
              <a:spcBef>
                <a:spcPts val="1200"/>
              </a:spcBef>
              <a:spcAft>
                <a:spcPts val="0"/>
              </a:spcAft>
              <a:buSzPts val="1300"/>
              <a:buChar char="●"/>
            </a:pPr>
            <a:r>
              <a:rPr lang="en"/>
              <a:t>Studied corn and realized that color differences in kernels were due to “jumping genes” </a:t>
            </a:r>
            <a:endParaRPr/>
          </a:p>
          <a:p>
            <a:pPr indent="-298450" lvl="1" marL="914400" rtl="0" algn="l">
              <a:spcBef>
                <a:spcPts val="0"/>
              </a:spcBef>
              <a:spcAft>
                <a:spcPts val="0"/>
              </a:spcAft>
              <a:buSzPts val="1100"/>
              <a:buChar char="○"/>
            </a:pPr>
            <a:r>
              <a:rPr lang="en"/>
              <a:t>“Jumping genes” or transposons are DNA sequences that move from one </a:t>
            </a:r>
            <a:r>
              <a:rPr lang="en"/>
              <a:t>location</a:t>
            </a:r>
            <a:r>
              <a:rPr lang="en"/>
              <a:t> to another - creating mutations and changing genetic expression</a:t>
            </a:r>
            <a:endParaRPr/>
          </a:p>
          <a:p>
            <a:pPr indent="-311150" lvl="0" marL="457200" rtl="0" algn="l">
              <a:spcBef>
                <a:spcPts val="0"/>
              </a:spcBef>
              <a:spcAft>
                <a:spcPts val="0"/>
              </a:spcAft>
              <a:buSzPts val="1300"/>
              <a:buChar char="●"/>
            </a:pPr>
            <a:r>
              <a:rPr lang="en"/>
              <a:t>Was ridiculed for going against prevalent theories of that time</a:t>
            </a:r>
            <a:endParaRPr/>
          </a:p>
          <a:p>
            <a:pPr indent="-298450" lvl="1" marL="914400" rtl="0" algn="l">
              <a:spcBef>
                <a:spcPts val="0"/>
              </a:spcBef>
              <a:spcAft>
                <a:spcPts val="0"/>
              </a:spcAft>
              <a:buSzPts val="1100"/>
              <a:buChar char="○"/>
            </a:pPr>
            <a:r>
              <a:rPr lang="en"/>
              <a:t>However continued to believe in her research and persevered</a:t>
            </a:r>
            <a:endParaRPr/>
          </a:p>
          <a:p>
            <a:pPr indent="-298450" lvl="1" marL="914400" rtl="0" algn="l">
              <a:spcBef>
                <a:spcPts val="0"/>
              </a:spcBef>
              <a:spcAft>
                <a:spcPts val="0"/>
              </a:spcAft>
              <a:buSzPts val="1100"/>
              <a:buChar char="○"/>
            </a:pPr>
            <a:r>
              <a:rPr lang="en">
                <a:latin typeface="Arial"/>
                <a:ea typeface="Arial"/>
                <a:cs typeface="Arial"/>
                <a:sym typeface="Arial"/>
              </a:rPr>
              <a:t>”If you know you are on the right track if you have this inner knowledge, then nobody can turn you off... no matter what they say.”</a:t>
            </a:r>
            <a:endParaRPr>
              <a:latin typeface="Arial"/>
              <a:ea typeface="Arial"/>
              <a:cs typeface="Arial"/>
              <a:sym typeface="Arial"/>
            </a:endParaRPr>
          </a:p>
          <a:p>
            <a:pPr indent="0" lvl="0" marL="914400" rtl="0" algn="l">
              <a:spcBef>
                <a:spcPts val="0"/>
              </a:spcBef>
              <a:spcAft>
                <a:spcPts val="1200"/>
              </a:spcAft>
              <a:buNone/>
            </a:pPr>
            <a:r>
              <a:t/>
            </a:r>
            <a:endParaRPr/>
          </a:p>
        </p:txBody>
      </p:sp>
      <p:pic>
        <p:nvPicPr>
          <p:cNvPr id="176" name="Google Shape;176;p19"/>
          <p:cNvPicPr preferRelativeResize="0"/>
          <p:nvPr/>
        </p:nvPicPr>
        <p:blipFill>
          <a:blip r:embed="rId3">
            <a:alphaModFix/>
          </a:blip>
          <a:stretch>
            <a:fillRect/>
          </a:stretch>
        </p:blipFill>
        <p:spPr>
          <a:xfrm>
            <a:off x="5129330" y="617725"/>
            <a:ext cx="3441325" cy="2577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